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7" r:id="rId2"/>
    <p:sldId id="256" r:id="rId3"/>
    <p:sldId id="258" r:id="rId4"/>
    <p:sldId id="260" r:id="rId5"/>
    <p:sldId id="261" r:id="rId6"/>
    <p:sldId id="277" r:id="rId7"/>
    <p:sldId id="286" r:id="rId8"/>
    <p:sldId id="259" r:id="rId9"/>
    <p:sldId id="262" r:id="rId10"/>
    <p:sldId id="263" r:id="rId11"/>
    <p:sldId id="266" r:id="rId12"/>
    <p:sldId id="264" r:id="rId13"/>
    <p:sldId id="267" r:id="rId14"/>
    <p:sldId id="268" r:id="rId15"/>
    <p:sldId id="271" r:id="rId16"/>
    <p:sldId id="272" r:id="rId17"/>
    <p:sldId id="269" r:id="rId18"/>
    <p:sldId id="270" r:id="rId19"/>
    <p:sldId id="265" r:id="rId20"/>
    <p:sldId id="273" r:id="rId21"/>
    <p:sldId id="275" r:id="rId22"/>
    <p:sldId id="276" r:id="rId23"/>
    <p:sldId id="274" r:id="rId24"/>
    <p:sldId id="278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61" autoAdjust="0"/>
    <p:restoredTop sz="96357" autoAdjust="0"/>
  </p:normalViewPr>
  <p:slideViewPr>
    <p:cSldViewPr snapToGrid="0">
      <p:cViewPr varScale="1">
        <p:scale>
          <a:sx n="92" d="100"/>
          <a:sy n="92" d="100"/>
        </p:scale>
        <p:origin x="76" y="3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E50B-8308-4539-B5D9-40D127DB530D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94797F-CBD4-4EEC-BC41-10BA299542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3017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我们定义一枚电子币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(electronic coin)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作为一个数字签名链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(as a chain of digital signatures)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每一个拥有者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(owner)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交易货币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(coin)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给下一个人通过数字签署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私钥签署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上一个交易和下一个人的公钥 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并且把这个签署的结果附加在了这个货币的末尾。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一个收款人可以验证这个签名来确保这个链的所有权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(chain of ownership).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如果发生双重支付怎么办呢？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4797F-CBD4-4EEC-BC41-10BA299542B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3590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我们定义一枚电子币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(electronic coin)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作为一个数字签名链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(as a chain of digital signatures)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每一个拥有者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(owner)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交易货币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(coin)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给下一个人通过数字签署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私钥签署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上一个交易和下一个人的公钥 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并且把这个签署的结果附加在了这个货币的末尾。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一个收款人可以验证这个签名来确保这个链的所有权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(chain of ownership).</a:t>
            </a: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如果发生双重支付怎么办呢？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94797F-CBD4-4EEC-BC41-10BA299542B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1828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4354D9-7BB1-4389-AE46-F8C9ED5A7E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B417FD-2BB5-4992-81B0-5BD9997D66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42CBD8-8803-4549-8002-11BE8AF19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032C6-3309-41B2-9A94-5E8B0CE23A07}" type="datetime1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21003E-4DEB-4EE4-8DC1-E857A417B6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08FEFB-0C8B-409B-9B57-5FAEFADC5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230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A8E80F-13EB-4414-8C33-66CA69B37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E54B12-BF52-4BB1-A117-3A62942E0A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54F6E5-0152-4F5F-B6B3-52D37E9A1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486040-D19F-4F94-9E60-0226C26A6C5C}" type="datetime1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B487FC-E262-4B29-BEB4-7EBC877DD3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8D1F15-8737-4D94-BC98-E72D9A867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76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5096ED4-231B-4E0B-B898-6346BF846D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39FEDD2-EA27-4A2B-9A9D-D0D2ABFB98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2BBA204-CBEC-4D6F-BE22-A270A9B8B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B87A2D-0C6E-47FE-8A4E-9B1D0E617DC2}" type="datetime1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B42F19-BCA1-4D7D-B04C-97D05AA8F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F21BB7F-74FD-437E-B04D-457A62F3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476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6C64EC-CE5A-4558-80E2-C483355D2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EC999F-1C76-4C9C-B94E-48A2B3678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BC6300-55EF-4D4D-986B-72ACD1AE38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A8CC0-900B-440B-9F7E-ACAC34D25A64}" type="datetime1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50FFBF-A5EE-4B4D-AAE2-318D84E4F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EAA278-7321-4226-9273-C4E99B35E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416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A10E72-CD84-4A36-BF2C-0CCF4EBEF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28604C0-4D4C-400C-BDA9-D5E48E8B81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E4E64B-A0A5-4DC9-9EE7-1E4132970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99D0F-9F7F-4C97-BBBD-FA636872A53A}" type="datetime1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6F9AA7-BB00-4EAA-AA40-63A00B09CB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851BE2-7733-47DC-BAD6-B37710F84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97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FC919A-11B5-4CFB-975E-5402DB4EE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499D2F-E909-4831-BED6-2A627A538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01E7720-78F1-4DCC-8CCC-04592A6C7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CDA427-F031-477A-A3ED-B74D7864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2A92E2-1E03-429A-8E3F-5919720D4D50}" type="datetime1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AF98036-50CD-4D5F-8BAE-C7C8BC98A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EF60ED-5DE7-4142-B6DC-C3ADB6EAA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173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A05FA-1E9D-4B45-B1EC-1B28342AB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F57CA1-DE03-4998-BB57-CC89CD1944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3D93CC1-7436-4357-8133-13E0916A1D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7ACB4D-770C-4F1C-9170-9C00F0A50C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F578B0A-8B3D-4B83-9FD2-B2B336907D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B3E0DC-CB69-47C4-A243-DF2760D6FC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179D0E-44E3-4241-859A-7A5D610E42F0}" type="datetime1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301CB6D-9336-47A8-9B3B-D72091B26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804394E-AF79-424C-ACF4-4D4C7D88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387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8DC59-6EF4-4DFA-91E4-F3B80AE5E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D415CE-0090-4276-8BD7-76E1289963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214407-30DE-4EBC-9EC2-129ED7476D39}" type="datetime1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5D2A57C-8F29-439C-8D89-FA521B337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29AF155-0CD7-4777-8DCA-C426CEE00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5086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417F8FC-077A-465B-9153-71CFA7CD0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D6EB9-5CC4-457A-AA3C-E0DC1DFB7CA0}" type="datetime1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C5033A-6DF5-4BD3-82FE-E4CDCBF69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407E00-7EF0-4FED-8DC1-0B84FC7BB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032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083299-93A8-47CF-A6E4-2DBE58687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327B0A-FDB8-4E23-AD4D-57EDD3F04D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E20688-4286-459C-9779-A76A7A2F79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9244A2-10DC-427A-91E2-25F0430F8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D237BB-BFD1-4407-A3B2-D500D983066B}" type="datetime1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D5EFB0-6A71-4A66-BB00-05445BB26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3C2BBE-4FC6-4B18-B5F9-1C91EFB48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306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805698-3200-4425-BF3B-862FEFCE0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2466FB1-508C-4EAC-B345-082F741906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174734E-9C8C-4FEE-9B51-F25462380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4C5E53-53DF-4EEA-86DD-1AD211394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5E0DD5-8213-4AE6-9655-FDBA47E745A1}" type="datetime1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DA6A69F-3DA2-42F2-90E9-85DEEC5522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C7F18B-0510-4A62-BFAF-4BEB120B8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921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56BBB4-43E9-43B9-9546-FB6C7BE2C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A783DA9-1164-4732-86CF-EB582A740C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BB694B-E4C1-4368-9284-18BCE8F64F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3BD92A-1D88-4D44-98A1-752567044DE8}" type="datetime1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D4FD19F-8E4E-4DE6-A1F6-1ACBDBAF0C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B36F0F3-A3B8-4008-B795-3282B40F55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C21DA4-3812-4CE4-A0AB-DC35806E18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508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2D1EDEC-62DD-480C-97C4-C9FF67304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1" y="-374073"/>
            <a:ext cx="12187818" cy="6858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351E942-1885-444F-AD42-80FED5FA1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1</a:t>
            </a:fld>
            <a:r>
              <a:rPr lang="en-US" altLang="zh-CN" dirty="0"/>
              <a:t>/29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3820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12A985-6A9F-43BD-B3A9-13910FC87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6" t="10233" r="68694" b="80286"/>
          <a:stretch/>
        </p:blipFill>
        <p:spPr>
          <a:xfrm>
            <a:off x="17122" y="100926"/>
            <a:ext cx="3030878" cy="64727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B822F77-35AD-42F2-94A8-49986458A506}"/>
              </a:ext>
            </a:extLst>
          </p:cNvPr>
          <p:cNvSpPr/>
          <p:nvPr/>
        </p:nvSpPr>
        <p:spPr>
          <a:xfrm>
            <a:off x="401084" y="819816"/>
            <a:ext cx="6553200" cy="3970318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为了确定谁能增加一个新区块，我们需要采用一种工作量证明机制，类似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Adam Back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现金。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矿工需要在区块中放入一个随机数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(Nonce)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，这个随机数要使得这个区块的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hash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值出现了所需的那么多个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矿工需要通过反复计算来找到这个随机数，找这个随机数的过程就是在做工作，谁做的工作越多，谁找到这个随机数的概率就越大，这样就构建了一个工作量证明机制。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矿工地址说明了区块是该矿工挖出来的，如果修改区块内容必须重新做一遍相当的工作量。</a:t>
            </a: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如果修改区块必须重新做一遍相当的工作量。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B2CCD9-329D-47B8-B335-E0227B6DC4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05" t="18395" r="6375" b="30438"/>
          <a:stretch/>
        </p:blipFill>
        <p:spPr>
          <a:xfrm>
            <a:off x="7755744" y="3362642"/>
            <a:ext cx="4232952" cy="34932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7994C5-DF6C-4D25-BD38-E984E026B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063" y="5109249"/>
            <a:ext cx="6553200" cy="16478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3BA991D1-B994-4409-9BBC-111A2FEDD916}"/>
              </a:ext>
            </a:extLst>
          </p:cNvPr>
          <p:cNvSpPr/>
          <p:nvPr/>
        </p:nvSpPr>
        <p:spPr>
          <a:xfrm>
            <a:off x="7314346" y="219652"/>
            <a:ext cx="4860532" cy="2585323"/>
          </a:xfrm>
          <a:prstGeom prst="rect">
            <a:avLst/>
          </a:prstGeom>
          <a:ln w="28575">
            <a:solidFill>
              <a:schemeClr val="accent2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1997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年，英国的密码学家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Adam Back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，他发明了哈希现金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(</a:t>
            </a:r>
            <a:r>
              <a:rPr lang="en-US" altLang="zh-CN" b="0" i="0" dirty="0" err="1">
                <a:solidFill>
                  <a:srgbClr val="646464"/>
                </a:solidFill>
                <a:effectLst/>
                <a:latin typeface="-apple-system"/>
              </a:rPr>
              <a:t>hashcash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)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，其中就用到了工作量证明机制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(proof of work)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。</a:t>
            </a:r>
            <a:endParaRPr lang="en-US" altLang="zh-CN" b="0" i="0" dirty="0">
              <a:solidFill>
                <a:srgbClr val="646464"/>
              </a:solidFill>
              <a:effectLst/>
              <a:latin typeface="-apple-system"/>
            </a:endParaRPr>
          </a:p>
          <a:p>
            <a:endParaRPr lang="en-US" altLang="zh-CN" dirty="0">
              <a:solidFill>
                <a:srgbClr val="646464"/>
              </a:solidFill>
              <a:latin typeface="-apple-system"/>
            </a:endParaRPr>
          </a:p>
          <a:p>
            <a:r>
              <a:rPr lang="zh-CN" altLang="en-US" dirty="0">
                <a:solidFill>
                  <a:srgbClr val="646464"/>
                </a:solidFill>
                <a:latin typeface="-apple-system"/>
              </a:rPr>
              <a:t>基于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邮件内容，计算</a:t>
            </a:r>
            <a:r>
              <a:rPr lang="en-US" altLang="zh-CN" b="0" i="0" dirty="0">
                <a:solidFill>
                  <a:srgbClr val="646464"/>
                </a:solidFill>
                <a:effectLst/>
                <a:latin typeface="-apple-system"/>
              </a:rPr>
              <a:t>hash</a:t>
            </a:r>
            <a:r>
              <a:rPr lang="zh-CN" altLang="en-US" dirty="0">
                <a:solidFill>
                  <a:srgbClr val="646464"/>
                </a:solidFill>
                <a:latin typeface="-apple-system"/>
              </a:rPr>
              <a:t>谜题</a:t>
            </a:r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，</a:t>
            </a:r>
            <a:r>
              <a:rPr lang="zh-CN" altLang="en-US" dirty="0">
                <a:solidFill>
                  <a:srgbClr val="646464"/>
                </a:solidFill>
                <a:latin typeface="-apple-system"/>
              </a:rPr>
              <a:t>证明发件人在发送电子邮件之前已经花费了适量的 </a:t>
            </a:r>
            <a:r>
              <a:rPr lang="en-US" altLang="zh-CN" dirty="0">
                <a:solidFill>
                  <a:srgbClr val="646464"/>
                </a:solidFill>
                <a:latin typeface="-apple-system"/>
              </a:rPr>
              <a:t>CPU </a:t>
            </a:r>
            <a:r>
              <a:rPr lang="zh-CN" altLang="en-US" dirty="0">
                <a:solidFill>
                  <a:srgbClr val="646464"/>
                </a:solidFill>
                <a:latin typeface="-apple-system"/>
              </a:rPr>
              <a:t>时间来解谜，因此不太可能是垃圾邮件发送者。</a:t>
            </a:r>
            <a:endParaRPr lang="en-US" altLang="zh-CN" b="0" i="0" dirty="0">
              <a:solidFill>
                <a:srgbClr val="646464"/>
              </a:solidFill>
              <a:effectLst/>
              <a:latin typeface="-apple-system"/>
            </a:endParaRPr>
          </a:p>
          <a:p>
            <a:endParaRPr lang="en-US" altLang="zh-CN" b="0" i="0" dirty="0">
              <a:solidFill>
                <a:srgbClr val="646464"/>
              </a:solidFill>
              <a:effectLst/>
              <a:latin typeface="-apple-system"/>
            </a:endParaRPr>
          </a:p>
          <a:p>
            <a:r>
              <a:rPr lang="zh-CN" altLang="en-US" b="0" i="0" dirty="0">
                <a:solidFill>
                  <a:srgbClr val="646464"/>
                </a:solidFill>
                <a:effectLst/>
                <a:latin typeface="-apple-system"/>
              </a:rPr>
              <a:t>解决互联网垃圾信息问题。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5D9AA3-B90F-4BBA-8F3C-8A81E0294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503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C12A985-6A9F-43BD-B3A9-13910FC878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46" t="10233" r="68694" b="80286"/>
          <a:stretch/>
        </p:blipFill>
        <p:spPr>
          <a:xfrm>
            <a:off x="17122" y="100926"/>
            <a:ext cx="3030878" cy="64727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7B822F77-35AD-42F2-94A8-49986458A506}"/>
              </a:ext>
            </a:extLst>
          </p:cNvPr>
          <p:cNvSpPr/>
          <p:nvPr/>
        </p:nvSpPr>
        <p:spPr>
          <a:xfrm>
            <a:off x="483743" y="748198"/>
            <a:ext cx="6069457" cy="2677656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挖矿设备不断更新、淘汰，矿工不断加入、流失，导致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全网算力实时变化，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为了保证比特币的平均出块时间稳定在十分钟，需要</a:t>
            </a:r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定期调整随机数计算难度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难度调整逻辑被写在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Bitcoin-core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代码中，在每个全节点中独立自动发生。每产生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个区块，网络中的所有全节点都会调整难度。难度的调整公式是由产生最新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个区块的花费时长与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分钟（两周，即这些区块以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分钟一个的速率产生所期望花费的时长）比较得出的。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87994C5-DF6C-4D25-BD38-E984E026B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9004" y="5105193"/>
            <a:ext cx="6553200" cy="16478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0086AF1-C3D2-4FD9-B778-C06111AED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830" y="3590718"/>
            <a:ext cx="9963150" cy="15144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BE1F12-EB36-4752-B5A9-65DFE06E16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905" t="18395" r="6375" b="30438"/>
          <a:stretch/>
        </p:blipFill>
        <p:spPr>
          <a:xfrm>
            <a:off x="7566061" y="70104"/>
            <a:ext cx="4232952" cy="349321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DCF3066-DB8F-464F-842A-3A565AD7F1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722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9260E40-ACE3-4D6B-842D-38055ACD03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610"/>
          <a:stretch/>
        </p:blipFill>
        <p:spPr>
          <a:xfrm>
            <a:off x="0" y="901242"/>
            <a:ext cx="12192000" cy="523277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9D007CF-5B83-4738-A725-72E967F01642}"/>
              </a:ext>
            </a:extLst>
          </p:cNvPr>
          <p:cNvSpPr/>
          <p:nvPr/>
        </p:nvSpPr>
        <p:spPr>
          <a:xfrm>
            <a:off x="141847" y="48508"/>
            <a:ext cx="3745128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202124"/>
                </a:solidFill>
                <a:latin typeface="Google Sans"/>
              </a:rPr>
              <a:t>区块链分叉（</a:t>
            </a:r>
            <a:r>
              <a:rPr lang="en-US" altLang="zh-CN" sz="3200" b="1" dirty="0">
                <a:solidFill>
                  <a:srgbClr val="202124"/>
                </a:solidFill>
                <a:latin typeface="Google Sans"/>
              </a:rPr>
              <a:t>fork</a:t>
            </a:r>
            <a:r>
              <a:rPr lang="zh-CN" altLang="en-US" sz="3200" b="1" dirty="0">
                <a:solidFill>
                  <a:srgbClr val="202124"/>
                </a:solidFill>
                <a:latin typeface="Google Sans"/>
              </a:rPr>
              <a:t>）</a:t>
            </a:r>
            <a:endParaRPr lang="zh-CN" altLang="en-US" sz="32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1C4314-81E6-4090-B38B-B087C597620D}"/>
              </a:ext>
            </a:extLst>
          </p:cNvPr>
          <p:cNvSpPr/>
          <p:nvPr/>
        </p:nvSpPr>
        <p:spPr>
          <a:xfrm>
            <a:off x="2931430" y="5248872"/>
            <a:ext cx="4891083" cy="707886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矿工选择后续要在哪个区块后继续挖矿</a:t>
            </a:r>
            <a:endParaRPr lang="en-US" altLang="zh-CN" sz="2000" b="1" dirty="0">
              <a:solidFill>
                <a:srgbClr val="202124"/>
              </a:solidFill>
              <a:latin typeface="Google Sans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少数服从多数，最长的链将被保留</a:t>
            </a:r>
            <a:endParaRPr lang="zh-CN" altLang="en-US" sz="2000" b="1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155A34-95F9-40C8-B631-05C5A06CB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41859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B4A628-0BE9-4EEB-AE55-8991A77E99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656"/>
            <a:ext cx="12192000" cy="669668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25FBE8-09B0-4464-9DD2-62821E4429D0}"/>
              </a:ext>
            </a:extLst>
          </p:cNvPr>
          <p:cNvSpPr/>
          <p:nvPr/>
        </p:nvSpPr>
        <p:spPr>
          <a:xfrm>
            <a:off x="4699464" y="1446356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Transaction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0992399-FE97-4B62-B759-566EB627B897}"/>
              </a:ext>
            </a:extLst>
          </p:cNvPr>
          <p:cNvSpPr/>
          <p:nvPr/>
        </p:nvSpPr>
        <p:spPr>
          <a:xfrm>
            <a:off x="9218381" y="972032"/>
            <a:ext cx="14013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/>
              <a:t>Miner node</a:t>
            </a:r>
            <a:endParaRPr lang="zh-CN" altLang="en-US" b="1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E77E42-C7A8-4A51-A804-87B1BB889D50}"/>
              </a:ext>
            </a:extLst>
          </p:cNvPr>
          <p:cNvSpPr/>
          <p:nvPr/>
        </p:nvSpPr>
        <p:spPr>
          <a:xfrm>
            <a:off x="128962" y="3137452"/>
            <a:ext cx="4634602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客户端的转账交易被广播给矿工节点</a:t>
            </a:r>
            <a:endParaRPr lang="en-US" altLang="zh-CN" sz="2000" b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A6AE97-7FC2-41A6-94F6-E056A1842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9665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474A92-1098-402E-87B5-1602D60DA1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633"/>
            <a:ext cx="12192000" cy="67207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14294CC-9A56-463F-B8BE-7318C6E54955}"/>
              </a:ext>
            </a:extLst>
          </p:cNvPr>
          <p:cNvSpPr/>
          <p:nvPr/>
        </p:nvSpPr>
        <p:spPr>
          <a:xfrm>
            <a:off x="559658" y="2819400"/>
            <a:ext cx="3865161" cy="40011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矿工节点收集交易，形成区块</a:t>
            </a:r>
            <a:endParaRPr lang="en-US" altLang="zh-CN" sz="2000" b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4FA94C-F0B0-438A-BAA9-B2589B1F9F9F}"/>
              </a:ext>
            </a:extLst>
          </p:cNvPr>
          <p:cNvSpPr/>
          <p:nvPr/>
        </p:nvSpPr>
        <p:spPr>
          <a:xfrm>
            <a:off x="1639710" y="4411369"/>
            <a:ext cx="121058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矿工节点</a:t>
            </a:r>
            <a:endParaRPr lang="en-US" altLang="zh-CN" sz="2000" b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C57A91-7B84-442B-9A55-3716DD1719AA}"/>
              </a:ext>
            </a:extLst>
          </p:cNvPr>
          <p:cNvSpPr/>
          <p:nvPr/>
        </p:nvSpPr>
        <p:spPr>
          <a:xfrm>
            <a:off x="1639710" y="4404273"/>
            <a:ext cx="121058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矿工节点</a:t>
            </a:r>
            <a:endParaRPr lang="en-US" altLang="zh-CN" sz="2000" b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1DF057E-C1BC-473D-842E-4042324D2431}"/>
              </a:ext>
            </a:extLst>
          </p:cNvPr>
          <p:cNvSpPr/>
          <p:nvPr/>
        </p:nvSpPr>
        <p:spPr>
          <a:xfrm>
            <a:off x="3965467" y="4204218"/>
            <a:ext cx="121058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形成区块</a:t>
            </a:r>
            <a:endParaRPr lang="en-US" altLang="zh-CN" sz="2000" b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14EFB3-3257-46AD-B5C3-064BFED94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567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10950BA-FECA-4368-8113-FC2BDFDB1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220"/>
            <a:ext cx="12192000" cy="653956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EA3CCAD-E27B-49A6-83F3-5AB28FF025DB}"/>
              </a:ext>
            </a:extLst>
          </p:cNvPr>
          <p:cNvSpPr/>
          <p:nvPr/>
        </p:nvSpPr>
        <p:spPr>
          <a:xfrm>
            <a:off x="639171" y="3028890"/>
            <a:ext cx="447045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矿工节点进行挖矿（</a:t>
            </a:r>
            <a:r>
              <a:rPr lang="en-US" altLang="zh-CN" sz="2000" b="1" dirty="0">
                <a:solidFill>
                  <a:srgbClr val="202124"/>
                </a:solidFill>
                <a:latin typeface="Google Sans"/>
              </a:rPr>
              <a:t>hash</a:t>
            </a:r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计算），通过</a:t>
            </a:r>
            <a:r>
              <a:rPr lang="en-US" altLang="zh-CN" sz="2000" b="1" dirty="0">
                <a:solidFill>
                  <a:srgbClr val="202124"/>
                </a:solidFill>
                <a:latin typeface="Google Sans"/>
              </a:rPr>
              <a:t>pow</a:t>
            </a:r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共识</a:t>
            </a:r>
            <a:r>
              <a:rPr lang="zh-CN" altLang="en-US" sz="2000" b="1" dirty="0"/>
              <a:t>竞争区块记账权</a:t>
            </a:r>
            <a:endParaRPr lang="en-US" altLang="zh-CN" sz="2000" b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597BC69-3E76-4D58-B943-2C8DA3905A15}"/>
              </a:ext>
            </a:extLst>
          </p:cNvPr>
          <p:cNvSpPr/>
          <p:nvPr/>
        </p:nvSpPr>
        <p:spPr>
          <a:xfrm>
            <a:off x="1639710" y="4583647"/>
            <a:ext cx="121058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矿工节点</a:t>
            </a:r>
            <a:endParaRPr lang="en-US" altLang="zh-CN" sz="2000" b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842BB7E-9144-4012-B1FF-79D0FE4ECCE2}"/>
              </a:ext>
            </a:extLst>
          </p:cNvPr>
          <p:cNvSpPr/>
          <p:nvPr/>
        </p:nvSpPr>
        <p:spPr>
          <a:xfrm>
            <a:off x="3899038" y="4263853"/>
            <a:ext cx="121058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形成区块</a:t>
            </a:r>
            <a:endParaRPr lang="en-US" altLang="zh-CN" sz="2000" b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22FCCB-5BB6-459D-BE26-57A5930FBA6F}"/>
              </a:ext>
            </a:extLst>
          </p:cNvPr>
          <p:cNvSpPr/>
          <p:nvPr/>
        </p:nvSpPr>
        <p:spPr>
          <a:xfrm>
            <a:off x="6474708" y="4345383"/>
            <a:ext cx="69762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挖矿</a:t>
            </a:r>
            <a:endParaRPr lang="en-US" altLang="zh-CN" sz="2000" b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B5130E9-40E0-4828-AE47-E8AEF9095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33092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2A3CFFA-F3A6-46ED-BD8E-E1618EFA9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57"/>
            <a:ext cx="12192000" cy="657404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5668115-64A0-46C3-8A79-4D4AC8306B44}"/>
              </a:ext>
            </a:extLst>
          </p:cNvPr>
          <p:cNvSpPr/>
          <p:nvPr/>
        </p:nvSpPr>
        <p:spPr>
          <a:xfrm>
            <a:off x="695739" y="3157077"/>
            <a:ext cx="46978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挖矿成功的矿工广播区块给所有节点，表示自己是第一个算出最新区块随机数的节点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54022CE-A3C7-4D48-8D57-A64AB8655A02}"/>
              </a:ext>
            </a:extLst>
          </p:cNvPr>
          <p:cNvSpPr/>
          <p:nvPr/>
        </p:nvSpPr>
        <p:spPr>
          <a:xfrm>
            <a:off x="1698206" y="4383592"/>
            <a:ext cx="121058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矿工节点</a:t>
            </a:r>
            <a:endParaRPr lang="en-US" altLang="zh-CN" sz="2000" b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1B62F99-6612-46B8-9DB6-551A6A0998E4}"/>
              </a:ext>
            </a:extLst>
          </p:cNvPr>
          <p:cNvSpPr/>
          <p:nvPr/>
        </p:nvSpPr>
        <p:spPr>
          <a:xfrm>
            <a:off x="3899038" y="4263853"/>
            <a:ext cx="121058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形成区块</a:t>
            </a:r>
            <a:endParaRPr lang="en-US" altLang="zh-CN" sz="2000" b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D2907FD-75FC-4A87-80E0-7FFC4F364E07}"/>
              </a:ext>
            </a:extLst>
          </p:cNvPr>
          <p:cNvSpPr/>
          <p:nvPr/>
        </p:nvSpPr>
        <p:spPr>
          <a:xfrm>
            <a:off x="6384749" y="4183537"/>
            <a:ext cx="69762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挖矿</a:t>
            </a:r>
            <a:endParaRPr lang="en-US" altLang="zh-CN" sz="2000" b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14B8F30-D895-4D7B-8061-3F7A2983404F}"/>
              </a:ext>
            </a:extLst>
          </p:cNvPr>
          <p:cNvSpPr/>
          <p:nvPr/>
        </p:nvSpPr>
        <p:spPr>
          <a:xfrm>
            <a:off x="8585579" y="4263853"/>
            <a:ext cx="69762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广播</a:t>
            </a:r>
            <a:endParaRPr lang="en-US" altLang="zh-CN" sz="2000" b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E3796157-3BC9-4726-9B76-8CDBA0A3A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7573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59AA5C8-B907-4CE0-B983-26220B06C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64"/>
            <a:ext cx="12192000" cy="685227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D6DB003-9F84-4E6B-83B3-1F20AA7C1722}"/>
              </a:ext>
            </a:extLst>
          </p:cNvPr>
          <p:cNvSpPr/>
          <p:nvPr/>
        </p:nvSpPr>
        <p:spPr>
          <a:xfrm>
            <a:off x="806823" y="2906179"/>
            <a:ext cx="43743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其他节点验证区块的有效性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D208CD2-51A4-47AC-ADF9-F49F89CCAEEB}"/>
              </a:ext>
            </a:extLst>
          </p:cNvPr>
          <p:cNvSpPr/>
          <p:nvPr/>
        </p:nvSpPr>
        <p:spPr>
          <a:xfrm>
            <a:off x="1445595" y="4067547"/>
            <a:ext cx="121058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矿工节点</a:t>
            </a:r>
            <a:endParaRPr lang="en-US" altLang="zh-CN" sz="2000" b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46BC899-EBAF-468A-83B3-107F3C7D9C85}"/>
              </a:ext>
            </a:extLst>
          </p:cNvPr>
          <p:cNvSpPr/>
          <p:nvPr/>
        </p:nvSpPr>
        <p:spPr>
          <a:xfrm>
            <a:off x="3687496" y="3919296"/>
            <a:ext cx="121058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形成区块</a:t>
            </a:r>
            <a:endParaRPr lang="en-US" altLang="zh-CN" sz="2000" b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1E41936-177B-415A-9E36-3C532B9585D9}"/>
              </a:ext>
            </a:extLst>
          </p:cNvPr>
          <p:cNvSpPr/>
          <p:nvPr/>
        </p:nvSpPr>
        <p:spPr>
          <a:xfrm>
            <a:off x="6044204" y="3867492"/>
            <a:ext cx="69762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挖矿</a:t>
            </a:r>
            <a:endParaRPr lang="en-US" altLang="zh-CN" sz="2000" b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D85D49-2A91-44F5-A998-688E769C8A4F}"/>
              </a:ext>
            </a:extLst>
          </p:cNvPr>
          <p:cNvSpPr/>
          <p:nvPr/>
        </p:nvSpPr>
        <p:spPr>
          <a:xfrm>
            <a:off x="8236766" y="3919296"/>
            <a:ext cx="697627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广播</a:t>
            </a:r>
            <a:endParaRPr lang="en-US" altLang="zh-CN" sz="2000" b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46D0125-1045-442B-B35C-4EE56AF1FEFA}"/>
              </a:ext>
            </a:extLst>
          </p:cNvPr>
          <p:cNvSpPr/>
          <p:nvPr/>
        </p:nvSpPr>
        <p:spPr>
          <a:xfrm>
            <a:off x="10536018" y="3786775"/>
            <a:ext cx="1210588" cy="40011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验证区块</a:t>
            </a:r>
            <a:endParaRPr lang="en-US" altLang="zh-CN" sz="2000" b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59AE6DA-A63E-49D6-87F5-B8CF8E7505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977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AB9405-BB31-4785-BE21-E9184172D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2741" y="51179"/>
            <a:ext cx="12192000" cy="675564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1489134-1633-4037-AAB1-7A63751B763C}"/>
              </a:ext>
            </a:extLst>
          </p:cNvPr>
          <p:cNvSpPr/>
          <p:nvPr/>
        </p:nvSpPr>
        <p:spPr>
          <a:xfrm>
            <a:off x="721652" y="386405"/>
            <a:ext cx="437433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/>
              <a:t>其他节点验证区块的有效性，在这个区块之后继续竞争下一个区块的记账权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0D06152-22DD-4032-8750-7FA427DCD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5959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F2054C5-1E9D-425F-8F0A-1216EA86D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418"/>
            <a:ext cx="12192000" cy="674516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B326722-2A78-44CB-996C-7F57EBBBA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392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1DA015-21E1-4CC5-95D8-983682471D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5ED9CF1-5BA2-421E-8D26-598434194AB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2A6BAE-5880-45C3-B786-CA4040A5F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238"/>
            <a:ext cx="12192000" cy="684952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365F41-0AD6-46B3-ABC4-613080085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2</a:t>
            </a:fld>
            <a:r>
              <a:rPr lang="en-US" altLang="zh-CN" dirty="0"/>
              <a:t>/29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1055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EAEB184-1013-46BD-83DA-74CDC56D4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49"/>
            <a:ext cx="12192000" cy="676150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5382D6A-07FC-4D24-BBCF-9D619194B73F}"/>
              </a:ext>
            </a:extLst>
          </p:cNvPr>
          <p:cNvSpPr/>
          <p:nvPr/>
        </p:nvSpPr>
        <p:spPr>
          <a:xfrm>
            <a:off x="3775310" y="845466"/>
            <a:ext cx="1870116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挖矿的</a:t>
            </a:r>
            <a:r>
              <a:rPr lang="en-US" altLang="zh-CN" b="1" dirty="0"/>
              <a:t>BTC</a:t>
            </a:r>
            <a:r>
              <a:rPr lang="zh-CN" altLang="en-US" b="1" dirty="0"/>
              <a:t>奖励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9CA3A4D-6BF4-4ED0-A8CC-BED98AE80994}"/>
              </a:ext>
            </a:extLst>
          </p:cNvPr>
          <p:cNvSpPr/>
          <p:nvPr/>
        </p:nvSpPr>
        <p:spPr>
          <a:xfrm>
            <a:off x="4696336" y="2409222"/>
            <a:ext cx="2380325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交易需要付给手续费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A13C71B-E83A-40EE-A12D-9ABCCA95E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8399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A7A5A2-AB48-4996-A4CB-49C0C4892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1" y="400110"/>
            <a:ext cx="12118678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A7CC42E-79E2-418C-9A87-8C729B769BEF}"/>
              </a:ext>
            </a:extLst>
          </p:cNvPr>
          <p:cNvSpPr/>
          <p:nvPr/>
        </p:nvSpPr>
        <p:spPr>
          <a:xfrm>
            <a:off x="652747" y="115188"/>
            <a:ext cx="4308680" cy="70788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基于交易列表形成</a:t>
            </a:r>
            <a:r>
              <a:rPr lang="en-US" altLang="zh-CN" sz="2000" b="1" dirty="0">
                <a:solidFill>
                  <a:srgbClr val="202124"/>
                </a:solidFill>
                <a:latin typeface="Google Sans"/>
              </a:rPr>
              <a:t>Merkel Tree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将</a:t>
            </a:r>
            <a:r>
              <a:rPr lang="en-US" altLang="zh-CN" sz="2000" b="1" dirty="0">
                <a:solidFill>
                  <a:srgbClr val="202124"/>
                </a:solidFill>
                <a:latin typeface="Google Sans"/>
              </a:rPr>
              <a:t>Merkel Tree</a:t>
            </a:r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的</a:t>
            </a:r>
            <a:r>
              <a:rPr lang="en-US" altLang="zh-CN" sz="2000" b="1" dirty="0">
                <a:solidFill>
                  <a:srgbClr val="202124"/>
                </a:solidFill>
                <a:latin typeface="Google Sans"/>
              </a:rPr>
              <a:t>root</a:t>
            </a:r>
            <a:r>
              <a:rPr lang="zh-CN" altLang="en-US" sz="2000" b="1" dirty="0">
                <a:solidFill>
                  <a:srgbClr val="202124"/>
                </a:solidFill>
                <a:latin typeface="Google Sans"/>
              </a:rPr>
              <a:t>放在区块头里</a:t>
            </a:r>
            <a:endParaRPr lang="en-US" altLang="zh-CN" sz="2000" b="1" dirty="0">
              <a:solidFill>
                <a:srgbClr val="202124"/>
              </a:solidFill>
              <a:latin typeface="Google San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36F655-D7F7-423A-96F3-943421F1A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6163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6FD441-07AA-4990-9C1B-5A120AF5D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85"/>
            <a:ext cx="12192000" cy="678103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D1B73A7-750B-4469-8909-E0C2DC55E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3654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E910224-B9C9-4602-AA5F-E022488AC5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355"/>
            <a:ext cx="12192000" cy="678855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EA23EDB-E5C9-48BE-9A65-2832E8FAE5E5}"/>
              </a:ext>
            </a:extLst>
          </p:cNvPr>
          <p:cNvSpPr/>
          <p:nvPr/>
        </p:nvSpPr>
        <p:spPr>
          <a:xfrm>
            <a:off x="106928" y="1608167"/>
            <a:ext cx="3980977" cy="455509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如何验证交易的有效性？</a:t>
            </a:r>
            <a:endParaRPr lang="en-US" altLang="zh-CN" sz="20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节点通过查询其他的账本节点来验证一个交易</a:t>
            </a:r>
            <a:endParaRPr lang="en-US" altLang="zh-CN" sz="20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首先得到最长的链</a:t>
            </a:r>
            <a:endParaRPr lang="en-US" altLang="zh-CN" sz="20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查询该交易所存在的区块（</a:t>
            </a:r>
            <a:r>
              <a:rPr lang="en-US" altLang="zh-CN" sz="2000" b="1" dirty="0"/>
              <a:t>Tx3</a:t>
            </a:r>
            <a:r>
              <a:rPr lang="zh-CN" altLang="en-US" sz="2000" b="1" dirty="0"/>
              <a:t>）</a:t>
            </a:r>
            <a:endParaRPr lang="en-US" altLang="zh-CN" sz="2000" b="1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b="1" dirty="0"/>
              <a:t>只需要验证</a:t>
            </a:r>
            <a:r>
              <a:rPr lang="en-US" altLang="zh-CN" sz="2000" b="1" dirty="0"/>
              <a:t>hash01</a:t>
            </a:r>
            <a:r>
              <a:rPr lang="zh-CN" altLang="en-US" sz="2000" b="1" dirty="0"/>
              <a:t>和</a:t>
            </a:r>
            <a:r>
              <a:rPr lang="en-US" altLang="zh-CN" sz="2000" b="1" dirty="0"/>
              <a:t>hash2</a:t>
            </a:r>
            <a:r>
              <a:rPr lang="zh-CN" altLang="en-US" sz="2000" b="1" dirty="0"/>
              <a:t>，而非所有交易</a:t>
            </a:r>
            <a:endParaRPr lang="en-US" altLang="zh-CN" sz="2000" b="1" dirty="0"/>
          </a:p>
          <a:p>
            <a:endParaRPr lang="en-US" altLang="zh-CN" sz="2000" b="1" dirty="0"/>
          </a:p>
          <a:p>
            <a:endParaRPr lang="en-US" altLang="zh-CN" sz="20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sz="2000" b="1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sz="20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35FF907-EF1C-442A-B727-AF31256B143F}"/>
              </a:ext>
            </a:extLst>
          </p:cNvPr>
          <p:cNvSpPr/>
          <p:nvPr/>
        </p:nvSpPr>
        <p:spPr>
          <a:xfrm>
            <a:off x="8880763" y="4440880"/>
            <a:ext cx="699655" cy="42206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286C08A-15D9-4A11-A343-5349BB0C9178}"/>
              </a:ext>
            </a:extLst>
          </p:cNvPr>
          <p:cNvSpPr/>
          <p:nvPr/>
        </p:nvSpPr>
        <p:spPr>
          <a:xfrm>
            <a:off x="7090470" y="3202599"/>
            <a:ext cx="699655" cy="4220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C4BC4C6-CD14-4A04-9BCB-2B0641E436AB}"/>
              </a:ext>
            </a:extLst>
          </p:cNvPr>
          <p:cNvSpPr/>
          <p:nvPr/>
        </p:nvSpPr>
        <p:spPr>
          <a:xfrm>
            <a:off x="8080258" y="3885713"/>
            <a:ext cx="699655" cy="42206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950940-8B07-4A35-AC93-AE599C1E5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2014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4EFBAC2-FA85-4063-AB95-03412F5C4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522"/>
            <a:ext cx="12192000" cy="674695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964C0A-DAAE-45E0-B259-4A24C375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261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FC9FFF-ED4D-45DC-AF16-B528453DC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151"/>
            <a:ext cx="12192000" cy="6797698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76140D-F289-4030-A04E-12995184D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16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199944E-F28B-4D09-93ED-8215C9A3C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675"/>
            <a:ext cx="12192000" cy="674064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9BAA9E-DB63-4FAE-83FF-D2EF7AE57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9901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5E4E4AF-ED28-41AE-B959-C84304FBA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889"/>
            <a:ext cx="12192000" cy="680822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9AC99BF-BC6B-441E-9970-DB5A39985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315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01C7361-519A-4042-A0A0-7301708CF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680"/>
            <a:ext cx="12192000" cy="678864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AA07578-6AC0-49AC-9263-886D6B5F2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5287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551A04F-F4FE-4DF3-952C-8D9B3A993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364"/>
            <a:ext cx="12192000" cy="6779271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A4708B1-2B50-4270-8455-E7D391DE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232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AA5F984-5677-4F91-A8C9-47E684B6D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8" y="0"/>
            <a:ext cx="12179384" cy="68580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7025FF9-753F-41CB-AB5E-A53B51528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7726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F1F09DA-A659-4321-9244-0B6E6D484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671"/>
            <a:ext cx="12192000" cy="666465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AAEE3BB-AFBB-49A1-BEEA-41BD3057DE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989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6E86476-40A8-4581-A946-E69727A26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8181"/>
            <a:ext cx="12192000" cy="678810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4626827-F67C-4A30-B168-F9BCF40C0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E34AA9-FED2-47DD-B5C6-C01DC941A4F6}"/>
              </a:ext>
            </a:extLst>
          </p:cNvPr>
          <p:cNvSpPr/>
          <p:nvPr/>
        </p:nvSpPr>
        <p:spPr>
          <a:xfrm>
            <a:off x="4648201" y="346381"/>
            <a:ext cx="7135092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为了解决最基本的双花问题，保证交易的一致性，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btc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采用了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共识，使用分布式账本记录交易</a:t>
            </a:r>
          </a:p>
        </p:txBody>
      </p:sp>
    </p:spTree>
    <p:extLst>
      <p:ext uri="{BB962C8B-B14F-4D97-AF65-F5344CB8AC3E}">
        <p14:creationId xmlns:p14="http://schemas.microsoft.com/office/powerpoint/2010/main" val="127229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FE164C9-A6ED-4F51-8D99-0685873F99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43"/>
          <a:stretch/>
        </p:blipFill>
        <p:spPr>
          <a:xfrm>
            <a:off x="74209" y="2608976"/>
            <a:ext cx="12060359" cy="424902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D43BC20-0709-4E29-83D0-E4289E29F66E}"/>
              </a:ext>
            </a:extLst>
          </p:cNvPr>
          <p:cNvSpPr/>
          <p:nvPr/>
        </p:nvSpPr>
        <p:spPr>
          <a:xfrm>
            <a:off x="141847" y="48508"/>
            <a:ext cx="7496348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202124"/>
                </a:solidFill>
                <a:latin typeface="Google Sans"/>
              </a:rPr>
              <a:t>Unspent transaction output</a:t>
            </a:r>
            <a:r>
              <a:rPr lang="zh-CN" altLang="en-US" sz="3200" b="1" dirty="0">
                <a:solidFill>
                  <a:srgbClr val="202124"/>
                </a:solidFill>
                <a:latin typeface="Google Sans"/>
              </a:rPr>
              <a:t>（</a:t>
            </a:r>
            <a:r>
              <a:rPr lang="en-US" altLang="zh-CN" sz="3200" b="1" dirty="0">
                <a:solidFill>
                  <a:srgbClr val="202124"/>
                </a:solidFill>
                <a:latin typeface="Google Sans"/>
              </a:rPr>
              <a:t>UTXO</a:t>
            </a:r>
            <a:r>
              <a:rPr lang="zh-CN" altLang="en-US" sz="3200" b="1" dirty="0">
                <a:solidFill>
                  <a:srgbClr val="202124"/>
                </a:solidFill>
                <a:latin typeface="Google Sans"/>
              </a:rPr>
              <a:t>）模型</a:t>
            </a:r>
            <a:endParaRPr lang="zh-CN" altLang="en-US" sz="3200" b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C0ECA2-C8B3-4A8F-96C2-C82BD205F082}"/>
              </a:ext>
            </a:extLst>
          </p:cNvPr>
          <p:cNvSpPr/>
          <p:nvPr/>
        </p:nvSpPr>
        <p:spPr>
          <a:xfrm>
            <a:off x="5242353" y="2365122"/>
            <a:ext cx="2920661" cy="64633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b="1" dirty="0"/>
              <a:t>一个未花费过的输出，可以作为下一笔交易的输入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413BA02-111C-40B1-BDC5-814160506C24}"/>
              </a:ext>
            </a:extLst>
          </p:cNvPr>
          <p:cNvSpPr/>
          <p:nvPr/>
        </p:nvSpPr>
        <p:spPr>
          <a:xfrm>
            <a:off x="472579" y="851970"/>
            <a:ext cx="102401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所有的btc最初来源于矿工挖出一个区块的奖励。矿工可以在自己挖出的区块的最后一笔交易写入：给一个地址</a:t>
            </a:r>
            <a:r>
              <a:rPr lang="en-US" altLang="zh-CN" b="1" dirty="0"/>
              <a:t>5</a:t>
            </a:r>
            <a:r>
              <a:rPr lang="zh-CN" altLang="en-US" b="1" dirty="0"/>
              <a:t>0btc的奖励。每</a:t>
            </a:r>
            <a:r>
              <a:rPr lang="en-US" altLang="zh-CN" b="1" dirty="0"/>
              <a:t>4</a:t>
            </a:r>
            <a:r>
              <a:rPr lang="zh-CN" altLang="en-US" b="1" dirty="0"/>
              <a:t>年减半，</a:t>
            </a:r>
            <a:r>
              <a:rPr lang="en-US" altLang="zh-CN" b="1" dirty="0"/>
              <a:t>BTC</a:t>
            </a:r>
            <a:r>
              <a:rPr lang="zh-CN" altLang="en-US" b="1" dirty="0"/>
              <a:t>总量</a:t>
            </a:r>
            <a:r>
              <a:rPr lang="en-US" altLang="zh-CN" b="1" dirty="0"/>
              <a:t>2100</a:t>
            </a:r>
            <a:r>
              <a:rPr lang="zh-CN" altLang="en-US" b="1" dirty="0"/>
              <a:t>万。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一笔交易可以有多个输入和输出地址。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C82CF8-1250-4180-967F-31050832B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6908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A2A436-1569-43AE-BB87-14ADCA264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439"/>
          <a:stretch/>
        </p:blipFill>
        <p:spPr>
          <a:xfrm>
            <a:off x="0" y="54812"/>
            <a:ext cx="5404147" cy="10584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E67C07A-EEBF-43F0-B8A9-7917E543B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97" y="77208"/>
            <a:ext cx="7162800" cy="458152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5E3AB77-F47C-4ABA-999E-0A246E0EB376}"/>
              </a:ext>
            </a:extLst>
          </p:cNvPr>
          <p:cNvSpPr/>
          <p:nvPr/>
        </p:nvSpPr>
        <p:spPr>
          <a:xfrm>
            <a:off x="6497747" y="630880"/>
            <a:ext cx="1838340" cy="8053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8142A59-A050-4CF6-B3F8-F7F38999FBFC}"/>
              </a:ext>
            </a:extLst>
          </p:cNvPr>
          <p:cNvSpPr/>
          <p:nvPr/>
        </p:nvSpPr>
        <p:spPr>
          <a:xfrm>
            <a:off x="5348669" y="735515"/>
            <a:ext cx="133882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b="1" dirty="0"/>
              <a:t>收款人地址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923E9C-9E93-43E4-BA18-4554A308A692}"/>
              </a:ext>
            </a:extLst>
          </p:cNvPr>
          <p:cNvSpPr/>
          <p:nvPr/>
        </p:nvSpPr>
        <p:spPr>
          <a:xfrm>
            <a:off x="6725843" y="2557278"/>
            <a:ext cx="1382149" cy="6993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2E0A3D2-D86E-47B9-A2A6-E79B5D45A4D9}"/>
              </a:ext>
            </a:extLst>
          </p:cNvPr>
          <p:cNvSpPr/>
          <p:nvPr/>
        </p:nvSpPr>
        <p:spPr>
          <a:xfrm>
            <a:off x="5348669" y="2722292"/>
            <a:ext cx="133882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b="1" dirty="0"/>
              <a:t>付款人地址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FD3CE13-D354-4D9D-A846-9480B920179F}"/>
              </a:ext>
            </a:extLst>
          </p:cNvPr>
          <p:cNvSpPr/>
          <p:nvPr/>
        </p:nvSpPr>
        <p:spPr>
          <a:xfrm>
            <a:off x="257176" y="1448491"/>
            <a:ext cx="3423475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付款人找到自己一个未花费过的输出，对这笔交易和当前的转账交易进行签名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当前的交易需要确定转账给谁：这笔交易的输出地址和金额是多少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2FA0D5EA-D8CF-4952-B81D-A1DFDD7FE33D}"/>
              </a:ext>
            </a:extLst>
          </p:cNvPr>
          <p:cNvSpPr/>
          <p:nvPr/>
        </p:nvSpPr>
        <p:spPr>
          <a:xfrm>
            <a:off x="561653" y="5043190"/>
            <a:ext cx="10582382" cy="15630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</a:rPr>
              <a:t>我们要让收款人知道：付款人没有对未花费输出有更早的签名。</a:t>
            </a:r>
          </a:p>
          <a:p>
            <a:endParaRPr lang="zh-CN" altLang="en-US" b="1" dirty="0">
              <a:solidFill>
                <a:schemeClr val="tx1"/>
              </a:solidFill>
            </a:endParaRPr>
          </a:p>
          <a:p>
            <a:r>
              <a:rPr lang="zh-CN" altLang="en-US" b="1" dirty="0">
                <a:solidFill>
                  <a:schemeClr val="tx1"/>
                </a:solidFill>
              </a:rPr>
              <a:t>在没有第三方的情况下，交易必须被全网广播。一个系统里面所有参与者只对在一个单链的历史顺序达成共识。收款人需要确保，当一笔交易出现时，这笔交易是大多数节点公认第一次出现的。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686DA8E-6327-4A68-8EAA-F7781D6C1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841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A2A436-1569-43AE-BB87-14ADCA264E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7439"/>
          <a:stretch/>
        </p:blipFill>
        <p:spPr>
          <a:xfrm>
            <a:off x="0" y="54812"/>
            <a:ext cx="5404147" cy="1058424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8A98BA4C-C0EA-45EA-A834-3CFB8E94B0D0}"/>
              </a:ext>
            </a:extLst>
          </p:cNvPr>
          <p:cNvSpPr/>
          <p:nvPr/>
        </p:nvSpPr>
        <p:spPr>
          <a:xfrm>
            <a:off x="561653" y="5043190"/>
            <a:ext cx="10582382" cy="1563093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b="1" dirty="0">
                <a:solidFill>
                  <a:schemeClr val="tx1"/>
                </a:solidFill>
              </a:rPr>
              <a:t>我们要让收款人知道：付款人没有对未花费输出有更早的签名。</a:t>
            </a:r>
          </a:p>
          <a:p>
            <a:endParaRPr lang="zh-CN" altLang="en-US" b="1" dirty="0">
              <a:solidFill>
                <a:schemeClr val="tx1"/>
              </a:solidFill>
            </a:endParaRPr>
          </a:p>
          <a:p>
            <a:r>
              <a:rPr lang="zh-CN" altLang="en-US" b="1" dirty="0">
                <a:solidFill>
                  <a:schemeClr val="tx1"/>
                </a:solidFill>
              </a:rPr>
              <a:t>在没有第三方的情况下，交易必须被全网广播。一个系统里面所有参与者只对在一个单链的历史顺序达成共识。收款人需要确保，当一笔交易出现时，这笔交易是大多数节点公认第一次出现的。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304C0C-AF00-4E49-B97E-0F8398F268C0}"/>
              </a:ext>
            </a:extLst>
          </p:cNvPr>
          <p:cNvSpPr/>
          <p:nvPr/>
        </p:nvSpPr>
        <p:spPr>
          <a:xfrm>
            <a:off x="419041" y="3742335"/>
            <a:ext cx="4164459" cy="46166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2400" b="1" dirty="0"/>
              <a:t>如何防止双重支付？</a:t>
            </a:r>
            <a:endParaRPr lang="en-US" altLang="zh-CN" sz="2400" b="1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E67C07A-EEBF-43F0-B8A9-7917E543B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8997" y="77208"/>
            <a:ext cx="7162800" cy="4581525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15E3AB77-F47C-4ABA-999E-0A246E0EB376}"/>
              </a:ext>
            </a:extLst>
          </p:cNvPr>
          <p:cNvSpPr/>
          <p:nvPr/>
        </p:nvSpPr>
        <p:spPr>
          <a:xfrm>
            <a:off x="6497747" y="630880"/>
            <a:ext cx="1838340" cy="80534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8142A59-A050-4CF6-B3F8-F7F38999FBFC}"/>
              </a:ext>
            </a:extLst>
          </p:cNvPr>
          <p:cNvSpPr/>
          <p:nvPr/>
        </p:nvSpPr>
        <p:spPr>
          <a:xfrm>
            <a:off x="5348669" y="735515"/>
            <a:ext cx="133882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b="1" dirty="0"/>
              <a:t>收款人地址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3923E9C-9E93-43E4-BA18-4554A308A692}"/>
              </a:ext>
            </a:extLst>
          </p:cNvPr>
          <p:cNvSpPr/>
          <p:nvPr/>
        </p:nvSpPr>
        <p:spPr>
          <a:xfrm>
            <a:off x="6725843" y="2557278"/>
            <a:ext cx="1382149" cy="69936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2E0A3D2-D86E-47B9-A2A6-E79B5D45A4D9}"/>
              </a:ext>
            </a:extLst>
          </p:cNvPr>
          <p:cNvSpPr/>
          <p:nvPr/>
        </p:nvSpPr>
        <p:spPr>
          <a:xfrm>
            <a:off x="5348669" y="2722292"/>
            <a:ext cx="1338828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b="1" dirty="0"/>
              <a:t>付款人地址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FD3CE13-D354-4D9D-A846-9480B920179F}"/>
              </a:ext>
            </a:extLst>
          </p:cNvPr>
          <p:cNvSpPr/>
          <p:nvPr/>
        </p:nvSpPr>
        <p:spPr>
          <a:xfrm>
            <a:off x="257176" y="1448491"/>
            <a:ext cx="3423475" cy="1754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付款人找到自己一个未花费过的输出，对这笔交易和当前的转账交易进行签名</a:t>
            </a:r>
            <a:endParaRPr lang="en-US" altLang="zh-CN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/>
              <a:t>当前的交易需要确定转账给谁：这笔交易的输出地址和金额是多少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98C5744-BB90-4805-801D-95B3C7B8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951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C54862-4055-46D2-9C67-7A1E558A5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72" y="216977"/>
            <a:ext cx="4886325" cy="1295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52A684E-A07E-4F70-A4E4-88BC94FC82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3550" y="242144"/>
            <a:ext cx="6648450" cy="19621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A1B33F3-AC7D-4D15-B1B1-E505542BEA11}"/>
              </a:ext>
            </a:extLst>
          </p:cNvPr>
          <p:cNvSpPr/>
          <p:nvPr/>
        </p:nvSpPr>
        <p:spPr>
          <a:xfrm>
            <a:off x="774615" y="2655329"/>
            <a:ext cx="10767461" cy="3416320"/>
          </a:xfrm>
          <a:prstGeom prst="rect">
            <a:avLst/>
          </a:prstGeom>
          <a:ln>
            <a:solidFill>
              <a:schemeClr val="accent1"/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Bitcoin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的原文里，把记录交易的区块链系统定义为一个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时间戳服务器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时间戳服务器：对一个由数据组成的区块的哈希值打上时间戳，然后再广播这个hash值，就像把它登报或者在新闻组网络进行传播一样。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每一个时间戳在hash过程中都包含前面一个区块的时间戳。这样构成一个链条，如图。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这样做的目的是实现交易的可追溯性。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62409C-17FE-4B0D-94D4-346573C50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C21DA4-3812-4CE4-A0AB-DC35806E183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5036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788</TotalTime>
  <Words>1221</Words>
  <Application>Microsoft Office PowerPoint</Application>
  <PresentationFormat>宽屏</PresentationFormat>
  <Paragraphs>126</Paragraphs>
  <Slides>29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-apple-system</vt:lpstr>
      <vt:lpstr>Google Sans</vt:lpstr>
      <vt:lpstr>等线</vt:lpstr>
      <vt:lpstr>等线 Light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令令 卢</dc:creator>
  <cp:lastModifiedBy>令令 卢</cp:lastModifiedBy>
  <cp:revision>158</cp:revision>
  <dcterms:created xsi:type="dcterms:W3CDTF">2021-10-11T06:32:26Z</dcterms:created>
  <dcterms:modified xsi:type="dcterms:W3CDTF">2021-11-21T09:46:23Z</dcterms:modified>
</cp:coreProperties>
</file>